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4" r:id="rId4"/>
    <p:sldId id="266" r:id="rId5"/>
    <p:sldId id="267" r:id="rId6"/>
    <p:sldId id="270" r:id="rId7"/>
    <p:sldId id="269" r:id="rId8"/>
    <p:sldId id="271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BDB"/>
    <a:srgbClr val="C08625"/>
    <a:srgbClr val="B77B2C"/>
    <a:srgbClr val="000010"/>
    <a:srgbClr val="000000"/>
    <a:srgbClr val="000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58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svg>
</file>

<file path=ppt/media/image11.png>
</file>

<file path=ppt/media/image12.svg>
</file>

<file path=ppt/media/image13.tiff>
</file>

<file path=ppt/media/image14.png>
</file>

<file path=ppt/media/image15.svg>
</file>

<file path=ppt/media/image16.jpg>
</file>

<file path=ppt/media/image18.png>
</file>

<file path=ppt/media/image19.svg>
</file>

<file path=ppt/media/image2.tiff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21B5C-0A58-908A-1655-3077776CE8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80785-AE44-DD06-9806-B303ED597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D1A98-E256-76C6-40FE-3664C18A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77368-F5DC-8575-BDF7-EC038E91B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35D14-5BDF-AC60-DC6A-176E4E44A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2966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287A-A245-BE2E-BFE6-B8AB7107C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ACA11-E6EE-6C9B-1ED1-429ADE427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B63A1-CDE2-6839-C381-814676437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959AD-84C2-88BD-7D1F-C8CB5076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22739-3FD1-DC5B-42EE-47EF5B80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22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26D534-6827-4E65-B959-A7ACE7C24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4DA692-EAE5-11FB-F239-362D0AFAC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6E703-E795-2EBB-5845-58218322D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15F1D-D200-8C90-2F75-A8484EF3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3DFD8-199A-1F33-82A7-F9FD155EE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809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B65AF-7420-A816-A7E0-4DA4B24C1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78573-8D5C-9BB5-55D2-7192DE27E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3CE8A-95E5-0924-D5DA-21FA6E569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CE00C-BF4D-6080-FE25-70FD5F68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DCAD-D630-AD21-94C3-57A0D7D4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9911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A62EB-D2FF-7C1E-2320-FD93D4FED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60178-E42A-B6E7-4D9E-FC0818956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A6166-94E3-8E57-99DA-17D5FE05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4BB98-70DD-648C-5FA6-638267D87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8FD4D-ECE0-9330-6295-E44BA1203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083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94C95-B5B6-50D8-ED1C-8F582746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ADFDA-A31D-ABC1-66E5-F77D96E39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99A6E-A2D6-D3E5-7883-03E807792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AD78A-1AE3-ECF6-CD95-8D052FB76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BC97B-393F-8B85-2BA4-8806085D4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9C1CE-6EA3-FE12-4428-158B96D64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2098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4F902-8C19-165C-FB63-56DEBDD8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B5807-7323-709F-B1D9-B7497150D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AD372-CD86-AFFF-3834-1F88BB1F4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96229-3302-2D67-A0BF-6BF58B1D5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9D195A-BCB7-CE57-0554-88142C053E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5F6E4D-B033-ECF1-54A3-6E1AAE2AD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9FD11C-182C-0C97-0C7F-F40534CD1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664B5-C822-274B-6422-1AD6DF3DC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469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84BD3-00BE-3566-3E84-46636C59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6922C9-3DF5-DA45-09CB-653F05634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95988-90A3-C28F-30BC-2777F7F0F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4BABC-1F20-2ACE-58A4-EB243BB3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7156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BDA940-8CE3-A6E7-E186-124D9CD8F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7A6E5D-5FE5-BBFF-2C9F-3E60314CD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9B667D-B676-F871-EABC-26A582832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744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5C0C0-9D96-B1D9-FBCA-21692F832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531AE-7CEE-9A95-BF88-0EC651E26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DD539-F5BC-A631-F69B-B1C454FE7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5821C-C86F-3494-E38E-C39330677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F6270-CFE9-D76C-8744-77E8704E8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F5B44-94F3-6E7F-F18D-231DFDBA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53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2A59-C228-2702-A03C-2A0742B24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250891-08D2-0BF4-43DD-A771488444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D42103-3DB0-BAE2-CB1B-AA9BADEC5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9EBDFC-42EB-22CC-390F-22B81C363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1307E-7331-E1AF-3060-21A83EEE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298AF-6BF8-6A36-1B51-AEF3E3E0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119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0B53D2-364B-D06D-EE0C-74D7172B3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99DA8-1544-1758-F3E1-5AB9005D8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9675F-EB66-675B-DB5E-58CD335355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5F4BC-C53A-4D01-9CC9-0C1B43E93D8F}" type="datetimeFigureOut">
              <a:rPr lang="it-IT" smtClean="0"/>
              <a:t>28/10/2024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1B3CD-C9C1-8978-62C9-BA25DBF59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B9335-D646-81B1-C26A-BB519118FB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1D634-28B9-48CB-BD6C-6F89E14E3AB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6051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 descr="A colorful waves and stars&#10;&#10;Description automatically generated with medium confidence">
            <a:extLst>
              <a:ext uri="{FF2B5EF4-FFF2-40B4-BE49-F238E27FC236}">
                <a16:creationId xmlns:a16="http://schemas.microsoft.com/office/drawing/2014/main" id="{D5815F85-78B7-76E5-CAE9-7DCFC51DD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2528FD2-2E26-3BEF-0429-6DD085103339}"/>
              </a:ext>
            </a:extLst>
          </p:cNvPr>
          <p:cNvSpPr txBox="1"/>
          <p:nvPr/>
        </p:nvSpPr>
        <p:spPr>
          <a:xfrm>
            <a:off x="2341" y="41805"/>
            <a:ext cx="12189659" cy="2588501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0" bIns="182880" rtlCol="0" anchor="ctr"/>
          <a:lstStyle>
            <a:defPPr>
              <a:defRPr lang="it-IT"/>
            </a:defPPr>
            <a:lvl1pPr algn="ctr">
              <a:defRPr sz="48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t-IT" sz="5400" dirty="0"/>
              <a:t>SEA WAVES </a:t>
            </a:r>
          </a:p>
          <a:p>
            <a:r>
              <a:rPr lang="it-IT" sz="3600" dirty="0"/>
              <a:t>MONTHLY TEMPERATURE ANOMALIES RESPECT TO </a:t>
            </a:r>
          </a:p>
          <a:p>
            <a:r>
              <a:rPr lang="it-IT" sz="3600" dirty="0"/>
              <a:t>1984-2022 CLIMATIC NORMAL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0AFB78-EBEA-819A-A353-16CE026B50E2}"/>
              </a:ext>
            </a:extLst>
          </p:cNvPr>
          <p:cNvSpPr txBox="1"/>
          <p:nvPr/>
        </p:nvSpPr>
        <p:spPr>
          <a:xfrm>
            <a:off x="609151" y="2966894"/>
            <a:ext cx="5301452" cy="1396127"/>
          </a:xfrm>
          <a:prstGeom prst="roundRect">
            <a:avLst/>
          </a:prstGeom>
          <a:solidFill>
            <a:schemeClr val="bg1">
              <a:alpha val="90000"/>
            </a:schemeClr>
          </a:solidFill>
        </p:spPr>
        <p:txBody>
          <a:bodyPr wrap="square" rtlCol="0" anchor="ctr" anchorCtr="1">
            <a:spAutoFit/>
          </a:bodyPr>
          <a:lstStyle>
            <a:defPPr>
              <a:defRPr lang="it-IT"/>
            </a:defPPr>
            <a:lvl1pPr algn="ctr">
              <a:defRPr b="1" u="sng"/>
            </a:lvl1pPr>
          </a:lstStyle>
          <a:p>
            <a:r>
              <a:rPr lang="it-IT" sz="2800" u="none" dirty="0">
                <a:solidFill>
                  <a:srgbClr val="C08625"/>
                </a:solidFill>
              </a:rPr>
              <a:t>NUMBER</a:t>
            </a:r>
          </a:p>
          <a:p>
            <a:pPr algn="l"/>
            <a:r>
              <a:rPr lang="it-IT" sz="2400" b="0" u="none" dirty="0">
                <a:solidFill>
                  <a:srgbClr val="002060"/>
                </a:solidFill>
              </a:rPr>
              <a:t>12 FOR MONTHLY MAX TEMPERATURE</a:t>
            </a:r>
          </a:p>
          <a:p>
            <a:pPr algn="l"/>
            <a:r>
              <a:rPr lang="it-IT" sz="2400" b="0" u="none" dirty="0">
                <a:solidFill>
                  <a:srgbClr val="002060"/>
                </a:solidFill>
              </a:rPr>
              <a:t>12 FOR MONTHLY MIN TEMPERATURE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E4D79BF-3335-1983-3C65-D9E335915E80}"/>
              </a:ext>
            </a:extLst>
          </p:cNvPr>
          <p:cNvGrpSpPr/>
          <p:nvPr/>
        </p:nvGrpSpPr>
        <p:grpSpPr>
          <a:xfrm>
            <a:off x="6341324" y="2962486"/>
            <a:ext cx="5301452" cy="1396127"/>
            <a:chOff x="-2267954" y="2017002"/>
            <a:chExt cx="5122633" cy="13961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ADA9DB-D192-B1C9-6DB4-5BFCBD00E24A}"/>
                </a:ext>
              </a:extLst>
            </p:cNvPr>
            <p:cNvSpPr txBox="1"/>
            <p:nvPr/>
          </p:nvSpPr>
          <p:spPr>
            <a:xfrm>
              <a:off x="-2267954" y="2017002"/>
              <a:ext cx="5122633" cy="1396127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</p:spPr>
          <p:txBody>
            <a:bodyPr wrap="square" lIns="0" rIns="914400" rtlCol="0" anchor="ctr" anchorCtr="1">
              <a:spAutoFit/>
            </a:bodyPr>
            <a:lstStyle/>
            <a:p>
              <a:pPr algn="ctr"/>
              <a:r>
                <a:rPr lang="it-IT" sz="2800" b="1" dirty="0">
                  <a:solidFill>
                    <a:srgbClr val="C08625"/>
                  </a:solidFill>
                </a:rPr>
                <a:t>DIRECTION </a:t>
              </a:r>
            </a:p>
            <a:p>
              <a:pPr lvl="1"/>
              <a:r>
                <a:rPr lang="it-IT" sz="2400" b="1" dirty="0">
                  <a:solidFill>
                    <a:srgbClr val="002060"/>
                  </a:solidFill>
                </a:rPr>
                <a:t> RIGHT TO LEFT</a:t>
              </a:r>
              <a:r>
                <a:rPr lang="it-IT" sz="2400" dirty="0">
                  <a:solidFill>
                    <a:srgbClr val="002060"/>
                  </a:solidFill>
                </a:rPr>
                <a:t>: COLDER </a:t>
              </a:r>
            </a:p>
            <a:p>
              <a:pPr lvl="1"/>
              <a:r>
                <a:rPr lang="it-IT" sz="2400" b="1" dirty="0">
                  <a:solidFill>
                    <a:srgbClr val="002060"/>
                  </a:solidFill>
                </a:rPr>
                <a:t> LEFT TO RIGHT:</a:t>
              </a:r>
              <a:r>
                <a:rPr lang="it-IT" sz="2400" dirty="0">
                  <a:solidFill>
                    <a:srgbClr val="002060"/>
                  </a:solidFill>
                </a:rPr>
                <a:t> WARMER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C5C5DF3-2A25-43B1-D2BE-E4AF436241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1875226" y="2752832"/>
              <a:ext cx="404251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C41E314-5A0D-3C1B-50A0-3C4DD6B9B2AD}"/>
                </a:ext>
              </a:extLst>
            </p:cNvPr>
            <p:cNvCxnSpPr>
              <a:cxnSpLocks/>
            </p:cNvCxnSpPr>
            <p:nvPr/>
          </p:nvCxnSpPr>
          <p:spPr>
            <a:xfrm>
              <a:off x="-1875226" y="3103340"/>
              <a:ext cx="420279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1452AD2-2BB2-9C4A-CEFD-F0E2F0664947}"/>
              </a:ext>
            </a:extLst>
          </p:cNvPr>
          <p:cNvGrpSpPr/>
          <p:nvPr/>
        </p:nvGrpSpPr>
        <p:grpSpPr>
          <a:xfrm>
            <a:off x="609151" y="4673863"/>
            <a:ext cx="5301452" cy="1804749"/>
            <a:chOff x="7673160" y="5056980"/>
            <a:chExt cx="4846320" cy="180474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6860E6C-C5B1-40DD-704A-24018B8F323D}"/>
                </a:ext>
              </a:extLst>
            </p:cNvPr>
            <p:cNvSpPr txBox="1"/>
            <p:nvPr/>
          </p:nvSpPr>
          <p:spPr>
            <a:xfrm>
              <a:off x="7673160" y="5056980"/>
              <a:ext cx="4846320" cy="1804749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it-IT"/>
              </a:defPPr>
              <a:lvl1pPr algn="ctr">
                <a:defRPr b="1" u="sng"/>
              </a:lvl1pPr>
            </a:lstStyle>
            <a:p>
              <a:r>
                <a:rPr lang="it-IT" sz="2800" u="none" dirty="0">
                  <a:solidFill>
                    <a:srgbClr val="C08625"/>
                  </a:solidFill>
                </a:rPr>
                <a:t>COLOR</a:t>
              </a:r>
            </a:p>
            <a:p>
              <a:pPr marL="640080" lvl="1"/>
              <a:r>
                <a:rPr lang="it-IT" sz="2400" b="1" u="none" dirty="0">
                  <a:solidFill>
                    <a:srgbClr val="002060"/>
                  </a:solidFill>
                </a:rPr>
                <a:t>WHITE: </a:t>
              </a:r>
              <a:r>
                <a:rPr lang="it-IT" sz="2400" b="0" u="none" dirty="0">
                  <a:solidFill>
                    <a:srgbClr val="002060"/>
                  </a:solidFill>
                </a:rPr>
                <a:t>COLDER</a:t>
              </a:r>
            </a:p>
            <a:p>
              <a:pPr marL="640080" lvl="1"/>
              <a:r>
                <a:rPr lang="it-IT" sz="2400" b="1" u="none" dirty="0">
                  <a:solidFill>
                    <a:srgbClr val="002060"/>
                  </a:solidFill>
                </a:rPr>
                <a:t>BLUE:</a:t>
              </a:r>
              <a:r>
                <a:rPr lang="it-IT" sz="2400" u="none" dirty="0">
                  <a:solidFill>
                    <a:srgbClr val="002060"/>
                  </a:solidFill>
                </a:rPr>
                <a:t> </a:t>
              </a:r>
              <a:r>
                <a:rPr lang="it-IT" sz="2400" b="0" u="none" dirty="0">
                  <a:solidFill>
                    <a:srgbClr val="002060"/>
                  </a:solidFill>
                </a:rPr>
                <a:t>NORMAL </a:t>
              </a:r>
            </a:p>
            <a:p>
              <a:pPr marL="640080" lvl="1"/>
              <a:r>
                <a:rPr lang="it-IT" sz="2400" b="1" u="none" dirty="0">
                  <a:solidFill>
                    <a:srgbClr val="002060"/>
                  </a:solidFill>
                </a:rPr>
                <a:t>ORANGE: </a:t>
              </a:r>
              <a:r>
                <a:rPr lang="it-IT" sz="2400" b="0" u="none" dirty="0">
                  <a:solidFill>
                    <a:srgbClr val="002060"/>
                  </a:solidFill>
                </a:rPr>
                <a:t>WARMER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BD2F2D0-65C4-FB40-7F31-70BFA2169159}"/>
                </a:ext>
              </a:extLst>
            </p:cNvPr>
            <p:cNvSpPr/>
            <p:nvPr/>
          </p:nvSpPr>
          <p:spPr>
            <a:xfrm>
              <a:off x="7887338" y="5611795"/>
              <a:ext cx="355054" cy="1077079"/>
            </a:xfrm>
            <a:prstGeom prst="roundRect">
              <a:avLst/>
            </a:prstGeom>
            <a:gradFill>
              <a:gsLst>
                <a:gs pos="0">
                  <a:srgbClr val="F3F3FF"/>
                </a:gs>
                <a:gs pos="54000">
                  <a:srgbClr val="0070C0"/>
                </a:gs>
                <a:gs pos="99000">
                  <a:srgbClr val="FF6600"/>
                </a:gs>
              </a:gsLst>
              <a:lin ang="5400000" scaled="1"/>
            </a:gradFill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8454F93-AE85-69A6-B989-BCD2F455D887}"/>
                </a:ext>
              </a:extLst>
            </p:cNvPr>
            <p:cNvCxnSpPr>
              <a:cxnSpLocks/>
            </p:cNvCxnSpPr>
            <p:nvPr/>
          </p:nvCxnSpPr>
          <p:spPr>
            <a:xfrm>
              <a:off x="11961340" y="5397210"/>
              <a:ext cx="0" cy="866836"/>
            </a:xfrm>
            <a:prstGeom prst="straightConnector1">
              <a:avLst/>
            </a:prstGeom>
            <a:ln w="38100">
              <a:noFill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5CDA243-4810-D831-AC84-CB963FFDA2CB}"/>
              </a:ext>
            </a:extLst>
          </p:cNvPr>
          <p:cNvGrpSpPr/>
          <p:nvPr/>
        </p:nvGrpSpPr>
        <p:grpSpPr>
          <a:xfrm>
            <a:off x="6341324" y="4683847"/>
            <a:ext cx="5301452" cy="1396127"/>
            <a:chOff x="12088389" y="4415289"/>
            <a:chExt cx="4846320" cy="139612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8F2873-3CC0-27B4-AB40-58A91782D2EF}"/>
                </a:ext>
              </a:extLst>
            </p:cNvPr>
            <p:cNvSpPr txBox="1"/>
            <p:nvPr/>
          </p:nvSpPr>
          <p:spPr>
            <a:xfrm>
              <a:off x="12088389" y="4415289"/>
              <a:ext cx="4846320" cy="1396127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</p:spPr>
          <p:txBody>
            <a:bodyPr wrap="square" lIns="91440" rIns="1188720" rtlCol="0" anchor="ctr" anchorCtr="1">
              <a:spAutoFit/>
            </a:bodyPr>
            <a:lstStyle>
              <a:defPPr>
                <a:defRPr lang="it-IT"/>
              </a:defPPr>
              <a:lvl1pPr algn="ctr">
                <a:defRPr b="1" u="sng"/>
              </a:lvl1pPr>
            </a:lstStyle>
            <a:p>
              <a:r>
                <a:rPr lang="it-IT" sz="2800" u="none" dirty="0">
                  <a:solidFill>
                    <a:srgbClr val="C08625"/>
                  </a:solidFill>
                </a:rPr>
                <a:t>THICKNESS</a:t>
              </a:r>
            </a:p>
            <a:p>
              <a:pPr lvl="1"/>
              <a:r>
                <a:rPr lang="it-IT" sz="2400" b="1" u="none" dirty="0">
                  <a:solidFill>
                    <a:srgbClr val="002060"/>
                  </a:solidFill>
                </a:rPr>
                <a:t>THIN: </a:t>
              </a:r>
              <a:r>
                <a:rPr lang="it-IT" sz="2400" b="0" u="none" dirty="0">
                  <a:solidFill>
                    <a:srgbClr val="002060"/>
                  </a:solidFill>
                </a:rPr>
                <a:t>COLDER</a:t>
              </a:r>
            </a:p>
            <a:p>
              <a:pPr lvl="1"/>
              <a:r>
                <a:rPr lang="it-IT" sz="2400" b="1" u="none" dirty="0">
                  <a:solidFill>
                    <a:srgbClr val="002060"/>
                  </a:solidFill>
                </a:rPr>
                <a:t>THICK: </a:t>
              </a:r>
              <a:r>
                <a:rPr lang="it-IT" sz="2400" b="0" u="none" dirty="0">
                  <a:solidFill>
                    <a:srgbClr val="002060"/>
                  </a:solidFill>
                </a:rPr>
                <a:t>WARMER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7DD0A35-4B1D-EDB3-DECC-DC81FE20A31F}"/>
                </a:ext>
              </a:extLst>
            </p:cNvPr>
            <p:cNvCxnSpPr>
              <a:cxnSpLocks/>
            </p:cNvCxnSpPr>
            <p:nvPr/>
          </p:nvCxnSpPr>
          <p:spPr>
            <a:xfrm>
              <a:off x="12968476" y="5028207"/>
              <a:ext cx="0" cy="584164"/>
            </a:xfrm>
            <a:prstGeom prst="line">
              <a:avLst/>
            </a:prstGeom>
            <a:ln w="38100">
              <a:solidFill>
                <a:srgbClr val="00206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471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waves and stars&#10;&#10;Description automatically generated with medium confidence">
            <a:extLst>
              <a:ext uri="{FF2B5EF4-FFF2-40B4-BE49-F238E27FC236}">
                <a16:creationId xmlns:a16="http://schemas.microsoft.com/office/drawing/2014/main" id="{5993C63E-6FF1-FCFB-9827-C9B98C3AF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" y="-17059"/>
            <a:ext cx="12192000" cy="654837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DF0A1CB-25F6-A586-B7DA-F730D46964CD}"/>
              </a:ext>
            </a:extLst>
          </p:cNvPr>
          <p:cNvSpPr/>
          <p:nvPr/>
        </p:nvSpPr>
        <p:spPr>
          <a:xfrm>
            <a:off x="-14868" y="-7434"/>
            <a:ext cx="10162478" cy="2592694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0" bIns="182880" rtlCol="0" anchor="ctr"/>
          <a:lstStyle/>
          <a:p>
            <a:pPr algn="ctr"/>
            <a:r>
              <a:rPr lang="it-IT" sz="5400" b="1" dirty="0"/>
              <a:t>MOON </a:t>
            </a:r>
          </a:p>
          <a:p>
            <a:pPr algn="ctr"/>
            <a:r>
              <a:rPr lang="it-IT" sz="3600" b="1" dirty="0"/>
              <a:t>MONTHLY PRECIPITATION ANOMALIES RESPECT </a:t>
            </a:r>
          </a:p>
          <a:p>
            <a:pPr algn="ctr"/>
            <a:r>
              <a:rPr lang="it-IT" sz="3600" b="1" dirty="0"/>
              <a:t>TO 1984-2022 CLIMATIC NORMAL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156EF0-A05B-2642-0130-E1E4A18BFCF5}"/>
              </a:ext>
            </a:extLst>
          </p:cNvPr>
          <p:cNvCxnSpPr>
            <a:cxnSpLocks/>
          </p:cNvCxnSpPr>
          <p:nvPr/>
        </p:nvCxnSpPr>
        <p:spPr>
          <a:xfrm flipV="1">
            <a:off x="10847849" y="5911579"/>
            <a:ext cx="0" cy="6096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B4C8F5-CF25-B27D-D383-B21B10677B3B}"/>
              </a:ext>
            </a:extLst>
          </p:cNvPr>
          <p:cNvCxnSpPr>
            <a:cxnSpLocks/>
          </p:cNvCxnSpPr>
          <p:nvPr/>
        </p:nvCxnSpPr>
        <p:spPr>
          <a:xfrm>
            <a:off x="10448401" y="5937964"/>
            <a:ext cx="0" cy="60297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F70895C-E267-80DC-D998-BD20FDFF51B6}"/>
              </a:ext>
            </a:extLst>
          </p:cNvPr>
          <p:cNvSpPr/>
          <p:nvPr/>
        </p:nvSpPr>
        <p:spPr>
          <a:xfrm>
            <a:off x="-2191" y="2497060"/>
            <a:ext cx="12252960" cy="4389119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0" bIns="182880" rtlCol="0" anchor="ctr"/>
          <a:lstStyle/>
          <a:p>
            <a:pPr algn="ctr"/>
            <a:endParaRPr lang="it-IT" sz="4800" b="1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18EBE4-6CC9-E09E-866F-340CE0276091}"/>
              </a:ext>
            </a:extLst>
          </p:cNvPr>
          <p:cNvSpPr txBox="1"/>
          <p:nvPr/>
        </p:nvSpPr>
        <p:spPr>
          <a:xfrm>
            <a:off x="4121512" y="2430980"/>
            <a:ext cx="7406640" cy="4416266"/>
          </a:xfrm>
          <a:prstGeom prst="roundRect">
            <a:avLst>
              <a:gd name="adj" fmla="val 14290"/>
            </a:avLst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spAutoFit/>
          </a:bodyPr>
          <a:lstStyle/>
          <a:p>
            <a:pPr algn="ctr"/>
            <a:r>
              <a:rPr lang="it-IT" sz="3200" b="1" dirty="0">
                <a:solidFill>
                  <a:srgbClr val="002060"/>
                </a:solidFill>
              </a:rPr>
              <a:t>RING</a:t>
            </a:r>
            <a:r>
              <a:rPr lang="it-IT" dirty="0">
                <a:solidFill>
                  <a:srgbClr val="002060"/>
                </a:solidFill>
              </a:rPr>
              <a:t> </a:t>
            </a:r>
          </a:p>
          <a:p>
            <a:r>
              <a:rPr lang="it-IT" sz="2800" b="1" dirty="0">
                <a:solidFill>
                  <a:srgbClr val="C08625"/>
                </a:solidFill>
              </a:rPr>
              <a:t>NUMBER</a:t>
            </a:r>
            <a:endParaRPr lang="it-IT" sz="2400" b="1" dirty="0">
              <a:solidFill>
                <a:srgbClr val="C08625"/>
              </a:solidFill>
            </a:endParaRPr>
          </a:p>
          <a:p>
            <a:r>
              <a:rPr lang="it-IT" sz="2400" dirty="0">
                <a:solidFill>
                  <a:srgbClr val="002060"/>
                </a:solidFill>
              </a:rPr>
              <a:t>12 FOR MONTHLY CUMULATED PRECIPITATION</a:t>
            </a:r>
          </a:p>
          <a:p>
            <a:endParaRPr lang="it-IT" sz="1400" dirty="0">
              <a:solidFill>
                <a:srgbClr val="002060"/>
              </a:solidFill>
            </a:endParaRPr>
          </a:p>
          <a:p>
            <a:r>
              <a:rPr lang="it-IT" sz="2800" b="1" dirty="0">
                <a:solidFill>
                  <a:srgbClr val="C08625"/>
                </a:solidFill>
              </a:rPr>
              <a:t>THICKNESS</a:t>
            </a:r>
            <a:endParaRPr lang="it-IT" sz="2400" b="1" dirty="0">
              <a:solidFill>
                <a:srgbClr val="C08625"/>
              </a:solidFill>
            </a:endParaRPr>
          </a:p>
          <a:p>
            <a:r>
              <a:rPr lang="it-IT" sz="2400" b="1" dirty="0">
                <a:solidFill>
                  <a:srgbClr val="002060"/>
                </a:solidFill>
              </a:rPr>
              <a:t>THIN: </a:t>
            </a:r>
            <a:r>
              <a:rPr lang="it-IT" sz="2400" dirty="0">
                <a:solidFill>
                  <a:srgbClr val="002060"/>
                </a:solidFill>
              </a:rPr>
              <a:t>LOW CONTRIBUTION TO ANNUAL PRECIPITATION</a:t>
            </a:r>
          </a:p>
          <a:p>
            <a:r>
              <a:rPr lang="it-IT" sz="2400" b="1" dirty="0">
                <a:solidFill>
                  <a:srgbClr val="002060"/>
                </a:solidFill>
              </a:rPr>
              <a:t>THICK</a:t>
            </a:r>
            <a:r>
              <a:rPr lang="it-IT" sz="2400" dirty="0">
                <a:solidFill>
                  <a:srgbClr val="002060"/>
                </a:solidFill>
              </a:rPr>
              <a:t>: HIGH CONTRIBUTION TO ANNUAL PRECIPITATION</a:t>
            </a:r>
          </a:p>
          <a:p>
            <a:endParaRPr lang="it-IT" sz="1400" dirty="0">
              <a:solidFill>
                <a:srgbClr val="002060"/>
              </a:solidFill>
            </a:endParaRPr>
          </a:p>
          <a:p>
            <a:r>
              <a:rPr lang="it-IT" sz="2800" b="1" dirty="0">
                <a:solidFill>
                  <a:srgbClr val="C08625"/>
                </a:solidFill>
              </a:rPr>
              <a:t>COLOR</a:t>
            </a:r>
            <a:endParaRPr lang="it-IT" sz="2400" b="1" dirty="0">
              <a:solidFill>
                <a:srgbClr val="C08625"/>
              </a:solidFill>
            </a:endParaRPr>
          </a:p>
          <a:p>
            <a:pPr marL="548640" lvl="1"/>
            <a:r>
              <a:rPr lang="it-IT" sz="2400" b="1" dirty="0">
                <a:solidFill>
                  <a:srgbClr val="002060"/>
                </a:solidFill>
              </a:rPr>
              <a:t>PINK</a:t>
            </a:r>
            <a:r>
              <a:rPr lang="it-IT" sz="2400" dirty="0">
                <a:solidFill>
                  <a:srgbClr val="002060"/>
                </a:solidFill>
              </a:rPr>
              <a:t>: LOWER</a:t>
            </a:r>
          </a:p>
          <a:p>
            <a:pPr marL="548640" lvl="1"/>
            <a:r>
              <a:rPr lang="it-IT" sz="2400" b="1" dirty="0">
                <a:solidFill>
                  <a:srgbClr val="002060"/>
                </a:solidFill>
              </a:rPr>
              <a:t>GREEN</a:t>
            </a:r>
            <a:r>
              <a:rPr lang="it-IT" sz="2400" dirty="0">
                <a:solidFill>
                  <a:srgbClr val="002060"/>
                </a:solidFill>
              </a:rPr>
              <a:t>: HIGHER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F2098FA-D22E-33BC-1CA6-4D238DCF232E}"/>
              </a:ext>
            </a:extLst>
          </p:cNvPr>
          <p:cNvSpPr/>
          <p:nvPr/>
        </p:nvSpPr>
        <p:spPr>
          <a:xfrm>
            <a:off x="4478726" y="5960847"/>
            <a:ext cx="327764" cy="580092"/>
          </a:xfrm>
          <a:prstGeom prst="roundRect">
            <a:avLst/>
          </a:prstGeom>
          <a:gradFill>
            <a:gsLst>
              <a:gs pos="0">
                <a:srgbClr val="FFCCFF"/>
              </a:gs>
              <a:gs pos="99000">
                <a:schemeClr val="accent6"/>
              </a:gs>
            </a:gsLst>
            <a:lin ang="5400000" scaled="1"/>
          </a:gradFill>
          <a:ln w="12700">
            <a:solidFill>
              <a:srgbClr val="00206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C6D61F-67E8-90C1-BE4E-96B01A30C081}"/>
              </a:ext>
            </a:extLst>
          </p:cNvPr>
          <p:cNvSpPr txBox="1"/>
          <p:nvPr/>
        </p:nvSpPr>
        <p:spPr>
          <a:xfrm>
            <a:off x="493891" y="2635605"/>
            <a:ext cx="3266032" cy="344293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457200" bIns="0" rtlCol="0" anchor="ctr" anchorCtr="1">
            <a:spAutoFit/>
          </a:bodyPr>
          <a:lstStyle/>
          <a:p>
            <a:pPr algn="ctr"/>
            <a:r>
              <a:rPr lang="it-IT" sz="3200" b="1" dirty="0">
                <a:solidFill>
                  <a:srgbClr val="002060"/>
                </a:solidFill>
              </a:rPr>
              <a:t>MOON</a:t>
            </a:r>
            <a:r>
              <a:rPr lang="it-IT" sz="2800" b="1" dirty="0">
                <a:solidFill>
                  <a:srgbClr val="002060"/>
                </a:solidFill>
              </a:rPr>
              <a:t> </a:t>
            </a:r>
            <a:endParaRPr lang="it-IT" dirty="0">
              <a:solidFill>
                <a:srgbClr val="002060"/>
              </a:solidFill>
            </a:endParaRPr>
          </a:p>
          <a:p>
            <a:r>
              <a:rPr lang="it-IT" sz="2800" b="1" dirty="0">
                <a:solidFill>
                  <a:srgbClr val="C08625"/>
                </a:solidFill>
              </a:rPr>
              <a:t>SIZE</a:t>
            </a:r>
            <a:endParaRPr lang="it-IT" sz="2400" b="1" dirty="0">
              <a:solidFill>
                <a:srgbClr val="C08625"/>
              </a:solidFill>
            </a:endParaRPr>
          </a:p>
          <a:p>
            <a:r>
              <a:rPr lang="it-IT" sz="2400" b="1" dirty="0">
                <a:solidFill>
                  <a:srgbClr val="002060"/>
                </a:solidFill>
              </a:rPr>
              <a:t>SMALL: </a:t>
            </a:r>
            <a:r>
              <a:rPr lang="it-IT" sz="2400" dirty="0">
                <a:solidFill>
                  <a:srgbClr val="002060"/>
                </a:solidFill>
              </a:rPr>
              <a:t>LOWER</a:t>
            </a:r>
          </a:p>
          <a:p>
            <a:r>
              <a:rPr lang="it-IT" sz="2400" b="1" dirty="0">
                <a:solidFill>
                  <a:srgbClr val="002060"/>
                </a:solidFill>
              </a:rPr>
              <a:t>BIG</a:t>
            </a:r>
            <a:r>
              <a:rPr lang="it-IT" sz="2400" dirty="0">
                <a:solidFill>
                  <a:srgbClr val="002060"/>
                </a:solidFill>
              </a:rPr>
              <a:t>: HIGHER</a:t>
            </a:r>
          </a:p>
          <a:p>
            <a:endParaRPr lang="it-IT" sz="2000" dirty="0">
              <a:solidFill>
                <a:srgbClr val="002060"/>
              </a:solidFill>
            </a:endParaRPr>
          </a:p>
          <a:p>
            <a:r>
              <a:rPr lang="it-IT" sz="2800" b="1" dirty="0">
                <a:solidFill>
                  <a:srgbClr val="C08625"/>
                </a:solidFill>
              </a:rPr>
              <a:t>POSITION</a:t>
            </a:r>
            <a:endParaRPr lang="it-IT" sz="2400" b="1" dirty="0">
              <a:solidFill>
                <a:srgbClr val="C08625"/>
              </a:solidFill>
            </a:endParaRPr>
          </a:p>
          <a:p>
            <a:r>
              <a:rPr lang="it-IT" sz="2400" b="1">
                <a:solidFill>
                  <a:srgbClr val="002060"/>
                </a:solidFill>
              </a:rPr>
              <a:t>DOWN:</a:t>
            </a:r>
            <a:r>
              <a:rPr lang="it-IT" sz="2400">
                <a:solidFill>
                  <a:srgbClr val="002060"/>
                </a:solidFill>
              </a:rPr>
              <a:t> </a:t>
            </a:r>
            <a:r>
              <a:rPr lang="it-IT" sz="2400" dirty="0">
                <a:solidFill>
                  <a:srgbClr val="002060"/>
                </a:solidFill>
              </a:rPr>
              <a:t>LOWER</a:t>
            </a:r>
          </a:p>
          <a:p>
            <a:r>
              <a:rPr lang="it-IT" sz="2400" b="1" dirty="0">
                <a:solidFill>
                  <a:srgbClr val="002060"/>
                </a:solidFill>
              </a:rPr>
              <a:t>UP:</a:t>
            </a:r>
            <a:r>
              <a:rPr lang="it-IT" sz="2400" dirty="0">
                <a:solidFill>
                  <a:srgbClr val="002060"/>
                </a:solidFill>
              </a:rPr>
              <a:t> HIGHER</a:t>
            </a:r>
          </a:p>
        </p:txBody>
      </p:sp>
    </p:spTree>
    <p:extLst>
      <p:ext uri="{BB962C8B-B14F-4D97-AF65-F5344CB8AC3E}">
        <p14:creationId xmlns:p14="http://schemas.microsoft.com/office/powerpoint/2010/main" val="472609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olorful waves and stars&#10;&#10;Description automatically generated with medium confidence">
            <a:extLst>
              <a:ext uri="{FF2B5EF4-FFF2-40B4-BE49-F238E27FC236}">
                <a16:creationId xmlns:a16="http://schemas.microsoft.com/office/drawing/2014/main" id="{C8591554-245C-136D-A39F-1A1D8B680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12" b="14444"/>
          <a:stretch/>
        </p:blipFill>
        <p:spPr>
          <a:xfrm>
            <a:off x="7936" y="6395484"/>
            <a:ext cx="12192000" cy="462516"/>
          </a:xfrm>
          <a:prstGeom prst="rect">
            <a:avLst/>
          </a:prstGeom>
        </p:spPr>
      </p:pic>
      <p:pic>
        <p:nvPicPr>
          <p:cNvPr id="14" name="Picture 13" descr="A colorful waves and stars&#10;&#10;Description automatically generated with medium confidence">
            <a:extLst>
              <a:ext uri="{FF2B5EF4-FFF2-40B4-BE49-F238E27FC236}">
                <a16:creationId xmlns:a16="http://schemas.microsoft.com/office/drawing/2014/main" id="{87C5EDA0-7AF0-3567-C6E8-CC3DDF5A96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9"/>
          <a:stretch/>
        </p:blipFill>
        <p:spPr>
          <a:xfrm>
            <a:off x="0" y="-1"/>
            <a:ext cx="12192000" cy="662759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C5C5DF3-2A25-43B1-D2BE-E4AF43624136}"/>
              </a:ext>
            </a:extLst>
          </p:cNvPr>
          <p:cNvCxnSpPr>
            <a:cxnSpLocks/>
          </p:cNvCxnSpPr>
          <p:nvPr/>
        </p:nvCxnSpPr>
        <p:spPr>
          <a:xfrm flipH="1">
            <a:off x="3124194" y="5830679"/>
            <a:ext cx="86726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F70895C-E267-80DC-D998-BD20FDFF51B6}"/>
              </a:ext>
            </a:extLst>
          </p:cNvPr>
          <p:cNvSpPr/>
          <p:nvPr/>
        </p:nvSpPr>
        <p:spPr>
          <a:xfrm>
            <a:off x="-7941" y="4261132"/>
            <a:ext cx="12207877" cy="2671210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0" bIns="182880" rtlCol="0" anchor="ctr"/>
          <a:lstStyle/>
          <a:p>
            <a:pPr algn="ctr"/>
            <a:endParaRPr lang="it-IT" sz="4800" b="1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2528FD2-2E26-3BEF-0429-6DD085103339}"/>
              </a:ext>
            </a:extLst>
          </p:cNvPr>
          <p:cNvSpPr txBox="1"/>
          <p:nvPr/>
        </p:nvSpPr>
        <p:spPr>
          <a:xfrm>
            <a:off x="-3151" y="2276472"/>
            <a:ext cx="12207877" cy="2103120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1645920" rtlCol="0" anchor="ctr"/>
          <a:lstStyle>
            <a:defPPr>
              <a:defRPr lang="it-IT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t-IT" sz="5400" b="1" dirty="0">
                <a:solidFill>
                  <a:schemeClr val="bg1"/>
                </a:solidFill>
              </a:rPr>
              <a:t>SKY</a:t>
            </a:r>
            <a:r>
              <a:rPr lang="it-IT" sz="4800" b="1" dirty="0">
                <a:solidFill>
                  <a:schemeClr val="bg1"/>
                </a:solidFill>
              </a:rPr>
              <a:t> </a:t>
            </a:r>
          </a:p>
          <a:p>
            <a:r>
              <a:rPr lang="it-IT" sz="3600" b="1" dirty="0">
                <a:solidFill>
                  <a:schemeClr val="bg1"/>
                </a:solidFill>
              </a:rPr>
              <a:t>ANNUAL ARIDITY AND TEMPERATURE ANOMALIES RESPECT </a:t>
            </a:r>
          </a:p>
          <a:p>
            <a:r>
              <a:rPr lang="it-IT" sz="3600" b="1" dirty="0">
                <a:solidFill>
                  <a:schemeClr val="bg1"/>
                </a:solidFill>
              </a:rPr>
              <a:t>TO 1984-2022 CLIMATIC NORMAL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3AC6B7-C548-5FF1-55A4-DA1FD8805859}"/>
              </a:ext>
            </a:extLst>
          </p:cNvPr>
          <p:cNvSpPr/>
          <p:nvPr/>
        </p:nvSpPr>
        <p:spPr>
          <a:xfrm>
            <a:off x="10208917" y="-5317"/>
            <a:ext cx="1991019" cy="2282201"/>
          </a:xfrm>
          <a:prstGeom prst="rect">
            <a:avLst/>
          </a:prstGeom>
          <a:solidFill>
            <a:srgbClr val="000053">
              <a:alpha val="8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Ins="0" bIns="182880" rtlCol="0" anchor="ctr"/>
          <a:lstStyle/>
          <a:p>
            <a:pPr algn="ctr"/>
            <a:endParaRPr lang="it-IT" sz="4800" b="1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ADA9DB-D192-B1C9-6DB4-5BFCBD00E24A}"/>
              </a:ext>
            </a:extLst>
          </p:cNvPr>
          <p:cNvSpPr txBox="1"/>
          <p:nvPr/>
        </p:nvSpPr>
        <p:spPr>
          <a:xfrm>
            <a:off x="115525" y="3580599"/>
            <a:ext cx="8897847" cy="3224326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solidFill>
              <a:srgbClr val="00206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31520" rIns="0" bIns="0" numCol="3" rtlCol="0" anchor="ctr" anchorCtr="1"/>
          <a:lstStyle>
            <a:defPPr>
              <a:defRPr lang="it-IT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it-IT" sz="2800" b="1" dirty="0">
                <a:solidFill>
                  <a:srgbClr val="C08625"/>
                </a:solidFill>
              </a:rPr>
              <a:t>POSITION</a:t>
            </a:r>
            <a:r>
              <a:rPr lang="it-IT" sz="2400" b="1" dirty="0">
                <a:solidFill>
                  <a:srgbClr val="C08625"/>
                </a:solidFill>
              </a:rPr>
              <a:t> </a:t>
            </a: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DOWN:</a:t>
            </a:r>
            <a:r>
              <a:rPr lang="it-IT" sz="2000" dirty="0">
                <a:solidFill>
                  <a:srgbClr val="002060"/>
                </a:solidFill>
              </a:rPr>
              <a:t> WET MONTH</a:t>
            </a: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UP:</a:t>
            </a:r>
            <a:r>
              <a:rPr lang="it-IT" sz="2000" dirty="0">
                <a:solidFill>
                  <a:srgbClr val="002060"/>
                </a:solidFill>
              </a:rPr>
              <a:t> DRY MONTH</a:t>
            </a:r>
          </a:p>
          <a:p>
            <a:pPr algn="l"/>
            <a:endParaRPr lang="it-IT" sz="2000" dirty="0">
              <a:solidFill>
                <a:srgbClr val="002060"/>
              </a:solidFill>
            </a:endParaRPr>
          </a:p>
          <a:p>
            <a:pPr algn="l"/>
            <a:r>
              <a:rPr lang="it-IT" sz="2800" b="1" dirty="0">
                <a:solidFill>
                  <a:srgbClr val="C08625"/>
                </a:solidFill>
              </a:rPr>
              <a:t>HALO</a:t>
            </a:r>
            <a:endParaRPr lang="it-IT" sz="2400" b="1" dirty="0">
              <a:solidFill>
                <a:srgbClr val="C08625"/>
              </a:solidFill>
            </a:endParaRP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THICK</a:t>
            </a:r>
            <a:r>
              <a:rPr lang="it-IT" sz="2000" dirty="0">
                <a:solidFill>
                  <a:srgbClr val="002060"/>
                </a:solidFill>
              </a:rPr>
              <a:t>: WET MONTH</a:t>
            </a: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THIN</a:t>
            </a:r>
            <a:r>
              <a:rPr lang="it-IT" sz="2000" dirty="0">
                <a:solidFill>
                  <a:srgbClr val="002060"/>
                </a:solidFill>
              </a:rPr>
              <a:t>: DRY MONTH</a:t>
            </a:r>
          </a:p>
          <a:p>
            <a:pPr algn="l"/>
            <a:endParaRPr lang="it-IT" dirty="0">
              <a:solidFill>
                <a:srgbClr val="002060"/>
              </a:solidFill>
            </a:endParaRPr>
          </a:p>
          <a:p>
            <a:pPr marL="0" lvl="1"/>
            <a:r>
              <a:rPr lang="it-IT" sz="2800" b="1" dirty="0">
                <a:solidFill>
                  <a:srgbClr val="C08625"/>
                </a:solidFill>
              </a:rPr>
              <a:t>COLOR</a:t>
            </a:r>
            <a:r>
              <a:rPr lang="it-IT" sz="2400" b="1" dirty="0">
                <a:solidFill>
                  <a:srgbClr val="C08625"/>
                </a:solidFill>
              </a:rPr>
              <a:t> </a:t>
            </a:r>
          </a:p>
          <a:p>
            <a:pPr marL="0" lvl="1"/>
            <a:r>
              <a:rPr lang="it-IT" sz="2000" b="1" dirty="0">
                <a:solidFill>
                  <a:srgbClr val="002060"/>
                </a:solidFill>
              </a:rPr>
              <a:t>BLUE</a:t>
            </a:r>
            <a:r>
              <a:rPr lang="it-IT" sz="2000" dirty="0">
                <a:solidFill>
                  <a:srgbClr val="002060"/>
                </a:solidFill>
              </a:rPr>
              <a:t>: WET MONTH</a:t>
            </a:r>
          </a:p>
          <a:p>
            <a:pPr marL="0" lvl="1"/>
            <a:r>
              <a:rPr lang="it-IT" sz="2000" b="1" dirty="0">
                <a:solidFill>
                  <a:srgbClr val="002060"/>
                </a:solidFill>
              </a:rPr>
              <a:t>YELLOW:</a:t>
            </a:r>
            <a:r>
              <a:rPr lang="it-IT" sz="2000" dirty="0">
                <a:solidFill>
                  <a:srgbClr val="002060"/>
                </a:solidFill>
              </a:rPr>
              <a:t> DRY MONTH</a:t>
            </a:r>
          </a:p>
          <a:p>
            <a:pPr marL="0" lvl="1"/>
            <a:endParaRPr lang="it-IT" sz="2000" b="1" dirty="0">
              <a:solidFill>
                <a:srgbClr val="002060"/>
              </a:solidFill>
            </a:endParaRPr>
          </a:p>
          <a:p>
            <a:pPr marL="0" lvl="1"/>
            <a:r>
              <a:rPr lang="it-IT" sz="2800" b="1" dirty="0">
                <a:solidFill>
                  <a:srgbClr val="C08625"/>
                </a:solidFill>
              </a:rPr>
              <a:t>SPIKES</a:t>
            </a:r>
            <a:r>
              <a:rPr lang="it-IT" sz="2400" b="1" dirty="0">
                <a:solidFill>
                  <a:srgbClr val="C08625"/>
                </a:solidFill>
              </a:rPr>
              <a:t> </a:t>
            </a:r>
            <a:r>
              <a:rPr lang="it-IT" sz="2800" b="1" dirty="0">
                <a:solidFill>
                  <a:srgbClr val="C08625"/>
                </a:solidFill>
              </a:rPr>
              <a:t>NUMBER</a:t>
            </a:r>
            <a:endParaRPr lang="it-IT" sz="2400" b="1" dirty="0">
              <a:solidFill>
                <a:srgbClr val="C08625"/>
              </a:solidFill>
            </a:endParaRPr>
          </a:p>
          <a:p>
            <a:pPr marL="0" lvl="1"/>
            <a:r>
              <a:rPr lang="it-IT" sz="2000" b="1" dirty="0">
                <a:solidFill>
                  <a:srgbClr val="002060"/>
                </a:solidFill>
              </a:rPr>
              <a:t>LOW:</a:t>
            </a:r>
            <a:r>
              <a:rPr lang="it-IT" sz="2000" dirty="0">
                <a:solidFill>
                  <a:srgbClr val="002060"/>
                </a:solidFill>
              </a:rPr>
              <a:t> COLDER MONTH</a:t>
            </a:r>
          </a:p>
          <a:p>
            <a:pPr marL="0" lvl="1"/>
            <a:r>
              <a:rPr lang="it-IT" sz="2000" b="1" dirty="0">
                <a:solidFill>
                  <a:srgbClr val="002060"/>
                </a:solidFill>
              </a:rPr>
              <a:t>HIGH:</a:t>
            </a:r>
            <a:r>
              <a:rPr lang="it-IT" sz="2000" dirty="0">
                <a:solidFill>
                  <a:srgbClr val="002060"/>
                </a:solidFill>
              </a:rPr>
              <a:t> WARMER MONTH</a:t>
            </a:r>
          </a:p>
          <a:p>
            <a:pPr marL="274320" lvl="1"/>
            <a:r>
              <a:rPr lang="it-IT" sz="2800" b="1" dirty="0">
                <a:solidFill>
                  <a:srgbClr val="C08625"/>
                </a:solidFill>
              </a:rPr>
              <a:t>CONTOUR</a:t>
            </a:r>
            <a:r>
              <a:rPr lang="it-IT" sz="2400" b="1" dirty="0">
                <a:solidFill>
                  <a:srgbClr val="C08625"/>
                </a:solidFill>
              </a:rPr>
              <a:t> </a:t>
            </a:r>
            <a:r>
              <a:rPr lang="it-IT" sz="2800" b="1" dirty="0">
                <a:solidFill>
                  <a:srgbClr val="C08625"/>
                </a:solidFill>
              </a:rPr>
              <a:t>DISTORTION</a:t>
            </a:r>
            <a:endParaRPr lang="it-IT" sz="2400" b="1" dirty="0">
              <a:solidFill>
                <a:srgbClr val="C08625"/>
              </a:solidFill>
            </a:endParaRPr>
          </a:p>
          <a:p>
            <a:pPr marL="274320" lvl="1"/>
            <a:r>
              <a:rPr lang="it-IT" sz="2000" b="1" dirty="0">
                <a:solidFill>
                  <a:srgbClr val="002060"/>
                </a:solidFill>
              </a:rPr>
              <a:t>LOW:</a:t>
            </a:r>
            <a:r>
              <a:rPr lang="it-IT" sz="2000" dirty="0">
                <a:solidFill>
                  <a:srgbClr val="002060"/>
                </a:solidFill>
              </a:rPr>
              <a:t> COLDER MONTH</a:t>
            </a:r>
          </a:p>
          <a:p>
            <a:pPr marL="274320" lvl="1"/>
            <a:r>
              <a:rPr lang="it-IT" sz="2000" b="1" dirty="0">
                <a:solidFill>
                  <a:srgbClr val="002060"/>
                </a:solidFill>
              </a:rPr>
              <a:t>HIGH:</a:t>
            </a:r>
            <a:r>
              <a:rPr lang="it-IT" sz="2000" dirty="0">
                <a:solidFill>
                  <a:srgbClr val="002060"/>
                </a:solidFill>
              </a:rPr>
              <a:t> WARMER MONTH</a:t>
            </a:r>
          </a:p>
          <a:p>
            <a:pPr algn="l"/>
            <a:endParaRPr lang="it-IT" dirty="0">
              <a:solidFill>
                <a:srgbClr val="002060"/>
              </a:solidFill>
            </a:endParaRPr>
          </a:p>
          <a:p>
            <a:pPr algn="l"/>
            <a:endParaRPr lang="it-IT" dirty="0">
              <a:solidFill>
                <a:srgbClr val="002060"/>
              </a:solidFill>
            </a:endParaRPr>
          </a:p>
          <a:p>
            <a:pPr algn="l"/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3348F3-FE50-C703-AC7E-2A35DDAF120A}"/>
              </a:ext>
            </a:extLst>
          </p:cNvPr>
          <p:cNvSpPr txBox="1"/>
          <p:nvPr/>
        </p:nvSpPr>
        <p:spPr>
          <a:xfrm>
            <a:off x="238047" y="3779631"/>
            <a:ext cx="7894881" cy="25109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t-IT" sz="3200" b="1" dirty="0">
                <a:solidFill>
                  <a:srgbClr val="002060"/>
                </a:solidFill>
              </a:rPr>
              <a:t>12 MONTHLY STARS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1837C4-7C01-49E6-7FEF-908D0EC51911}"/>
              </a:ext>
            </a:extLst>
          </p:cNvPr>
          <p:cNvSpPr txBox="1"/>
          <p:nvPr/>
        </p:nvSpPr>
        <p:spPr>
          <a:xfrm>
            <a:off x="9112199" y="3583977"/>
            <a:ext cx="2995494" cy="3220948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solidFill>
              <a:srgbClr val="00206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182880" rIns="91440" bIns="0" rtlCol="0" anchor="ctr" anchorCtr="1"/>
          <a:lstStyle>
            <a:defPPr>
              <a:defRPr lang="it-IT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endParaRPr lang="it-IT" b="1" dirty="0">
              <a:solidFill>
                <a:srgbClr val="002060"/>
              </a:solidFill>
            </a:endParaRPr>
          </a:p>
          <a:p>
            <a:pPr algn="l"/>
            <a:endParaRPr lang="it-IT" sz="2000" b="1" dirty="0">
              <a:solidFill>
                <a:srgbClr val="002060"/>
              </a:solidFill>
            </a:endParaRPr>
          </a:p>
          <a:p>
            <a:pPr algn="l"/>
            <a:r>
              <a:rPr lang="it-IT" sz="2800" b="1" dirty="0">
                <a:solidFill>
                  <a:srgbClr val="C08625"/>
                </a:solidFill>
              </a:rPr>
              <a:t>STARS</a:t>
            </a:r>
            <a:r>
              <a:rPr lang="it-IT" sz="2400" b="1" dirty="0">
                <a:solidFill>
                  <a:srgbClr val="C08625"/>
                </a:solidFill>
              </a:rPr>
              <a:t> </a:t>
            </a:r>
            <a:r>
              <a:rPr lang="it-IT" sz="2800" b="1" dirty="0">
                <a:solidFill>
                  <a:srgbClr val="C08625"/>
                </a:solidFill>
              </a:rPr>
              <a:t>NUMBER</a:t>
            </a:r>
            <a:endParaRPr lang="it-IT" sz="2400" b="1" dirty="0">
              <a:solidFill>
                <a:srgbClr val="C08625"/>
              </a:solidFill>
            </a:endParaRP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FEW</a:t>
            </a:r>
            <a:r>
              <a:rPr lang="it-IT" sz="2000" dirty="0">
                <a:solidFill>
                  <a:srgbClr val="002060"/>
                </a:solidFill>
              </a:rPr>
              <a:t>: COLDER YEAR</a:t>
            </a: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MANY:</a:t>
            </a:r>
            <a:r>
              <a:rPr lang="it-IT" sz="2000" dirty="0">
                <a:solidFill>
                  <a:srgbClr val="002060"/>
                </a:solidFill>
              </a:rPr>
              <a:t> WARMER YEAR</a:t>
            </a:r>
          </a:p>
          <a:p>
            <a:pPr algn="l"/>
            <a:endParaRPr lang="it-IT" sz="2000" dirty="0">
              <a:solidFill>
                <a:srgbClr val="002060"/>
              </a:solidFill>
            </a:endParaRPr>
          </a:p>
          <a:p>
            <a:pPr algn="l"/>
            <a:r>
              <a:rPr lang="it-IT" sz="2800" b="1" dirty="0">
                <a:solidFill>
                  <a:srgbClr val="C08625"/>
                </a:solidFill>
              </a:rPr>
              <a:t>COLOR</a:t>
            </a:r>
            <a:endParaRPr lang="it-IT" sz="2400" b="1" dirty="0">
              <a:solidFill>
                <a:srgbClr val="C08625"/>
              </a:solidFill>
            </a:endParaRP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BLACK: </a:t>
            </a:r>
            <a:r>
              <a:rPr lang="it-IT" sz="2000" dirty="0">
                <a:solidFill>
                  <a:srgbClr val="002060"/>
                </a:solidFill>
              </a:rPr>
              <a:t>COLDER YEAR</a:t>
            </a:r>
          </a:p>
          <a:p>
            <a:pPr algn="l"/>
            <a:r>
              <a:rPr lang="it-IT" sz="2000" b="1" dirty="0">
                <a:solidFill>
                  <a:srgbClr val="002060"/>
                </a:solidFill>
              </a:rPr>
              <a:t>BLUE</a:t>
            </a:r>
            <a:r>
              <a:rPr lang="it-IT" sz="2000" dirty="0">
                <a:solidFill>
                  <a:srgbClr val="002060"/>
                </a:solidFill>
              </a:rPr>
              <a:t>: WARMER YEAR</a:t>
            </a:r>
          </a:p>
          <a:p>
            <a:pPr algn="l"/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ECBD2-3FAC-C25B-B57D-7C8D955166E1}"/>
              </a:ext>
            </a:extLst>
          </p:cNvPr>
          <p:cNvSpPr txBox="1"/>
          <p:nvPr/>
        </p:nvSpPr>
        <p:spPr>
          <a:xfrm>
            <a:off x="8729575" y="3830835"/>
            <a:ext cx="3760741" cy="25109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t-IT" sz="3200" b="1" dirty="0">
                <a:solidFill>
                  <a:srgbClr val="002060"/>
                </a:solidFill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1221381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2083D59-AE3A-86A3-351E-78D3984B2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7BB9F2-65C8-5E19-1A4A-DF7F11DC5DF1}"/>
              </a:ext>
            </a:extLst>
          </p:cNvPr>
          <p:cNvSpPr/>
          <p:nvPr/>
        </p:nvSpPr>
        <p:spPr>
          <a:xfrm>
            <a:off x="48567" y="4202511"/>
            <a:ext cx="12203087" cy="267121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l">
              <a:buFont typeface="+mj-lt"/>
              <a:buAutoNum type="arabicPeriod"/>
            </a:pP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95582C-7D32-4A28-EDD5-E9A89DDDFF29}"/>
              </a:ext>
            </a:extLst>
          </p:cNvPr>
          <p:cNvSpPr/>
          <p:nvPr/>
        </p:nvSpPr>
        <p:spPr>
          <a:xfrm>
            <a:off x="4572000" y="-1941535"/>
            <a:ext cx="4130749" cy="183057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71D05A-3B43-5A0E-764E-A660284A58B0}"/>
              </a:ext>
            </a:extLst>
          </p:cNvPr>
          <p:cNvSpPr/>
          <p:nvPr/>
        </p:nvSpPr>
        <p:spPr>
          <a:xfrm>
            <a:off x="228146" y="-1742382"/>
            <a:ext cx="4130749" cy="152045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BF617E-74E8-380F-130A-A644360E9CF0}"/>
              </a:ext>
            </a:extLst>
          </p:cNvPr>
          <p:cNvSpPr txBox="1"/>
          <p:nvPr/>
        </p:nvSpPr>
        <p:spPr>
          <a:xfrm>
            <a:off x="-3819045" y="-944940"/>
            <a:ext cx="37190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2060"/>
                </a:solidFill>
              </a:rPr>
              <a:t>NAVIGATION PANE</a:t>
            </a:r>
            <a:endParaRPr lang="it-IT" sz="3600" dirty="0">
              <a:solidFill>
                <a:srgbClr val="0020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D58F2-7FA5-04DC-8C3B-5295A8EF3234}"/>
              </a:ext>
            </a:extLst>
          </p:cNvPr>
          <p:cNvSpPr txBox="1"/>
          <p:nvPr/>
        </p:nvSpPr>
        <p:spPr>
          <a:xfrm>
            <a:off x="491379" y="4424533"/>
            <a:ext cx="11956190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SELECT A SITE ON THE MAP (MOUSE RIGHT CLICK)</a:t>
            </a:r>
          </a:p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SELECT A YEAR ON THE SLIDER</a:t>
            </a:r>
          </a:p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SITE IDENTIFICATION, COORDINATES, K</a:t>
            </a:r>
            <a:r>
              <a:rPr lang="it-IT" sz="2400" dirty="0">
                <a:solidFill>
                  <a:srgbClr val="02DB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Ö</a:t>
            </a:r>
            <a:r>
              <a:rPr lang="it-IT" sz="2400" dirty="0">
                <a:solidFill>
                  <a:srgbClr val="02DBDB"/>
                </a:solidFill>
              </a:rPr>
              <a:t>PPEN-GEIGER CLASSIFICATION, CLIMATIC AVERAGE ANNUAL TEMPERATURE (WAVES) AND CUMULATED PRECIPITATION (MOON) APPEAR</a:t>
            </a:r>
          </a:p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A SHORT POEM DESCRIBING METEOROLOGICAL FEATURES OF THE SELECTED YEAR APPEARS</a:t>
            </a:r>
          </a:p>
          <a:p>
            <a:pPr marL="342900" indent="-342900" algn="l">
              <a:spcAft>
                <a:spcPts val="600"/>
              </a:spcAft>
              <a:buAutoNum type="arabicParenR"/>
            </a:pPr>
            <a:endParaRPr lang="it-IT" sz="2000" dirty="0">
              <a:solidFill>
                <a:srgbClr val="02DBDB"/>
              </a:solidFill>
            </a:endParaRPr>
          </a:p>
          <a:p>
            <a:pPr marL="342900" indent="-342900" algn="l">
              <a:spcAft>
                <a:spcPts val="600"/>
              </a:spcAft>
              <a:buAutoNum type="arabicParenR"/>
            </a:pPr>
            <a:endParaRPr lang="it-IT" sz="2000" dirty="0">
              <a:solidFill>
                <a:srgbClr val="02DBDB"/>
              </a:solidFill>
            </a:endParaRPr>
          </a:p>
        </p:txBody>
      </p:sp>
      <p:pic>
        <p:nvPicPr>
          <p:cNvPr id="11" name="Graphic 10" descr="Badge 1 with solid fill">
            <a:extLst>
              <a:ext uri="{FF2B5EF4-FFF2-40B4-BE49-F238E27FC236}">
                <a16:creationId xmlns:a16="http://schemas.microsoft.com/office/drawing/2014/main" id="{1AB64D55-3461-F29B-DF5F-EA5B3963C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72121" y="76080"/>
            <a:ext cx="548640" cy="548640"/>
          </a:xfrm>
          <a:prstGeom prst="rect">
            <a:avLst/>
          </a:prstGeom>
        </p:spPr>
      </p:pic>
      <p:pic>
        <p:nvPicPr>
          <p:cNvPr id="14" name="Graphic 13" descr="Badge with solid fill">
            <a:extLst>
              <a:ext uri="{FF2B5EF4-FFF2-40B4-BE49-F238E27FC236}">
                <a16:creationId xmlns:a16="http://schemas.microsoft.com/office/drawing/2014/main" id="{3D2824B1-FD5B-225F-08D1-3B6C914E01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11087" y="1674628"/>
            <a:ext cx="548640" cy="5486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5D48714-85E4-AAE0-8F6F-80D19A8DF1E8}"/>
              </a:ext>
            </a:extLst>
          </p:cNvPr>
          <p:cNvSpPr/>
          <p:nvPr/>
        </p:nvSpPr>
        <p:spPr>
          <a:xfrm>
            <a:off x="111642" y="32399"/>
            <a:ext cx="3939363" cy="1420303"/>
          </a:xfrm>
          <a:prstGeom prst="rect">
            <a:avLst/>
          </a:prstGeom>
          <a:noFill/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Graphic 16" descr="Badge 3 with solid fill">
            <a:extLst>
              <a:ext uri="{FF2B5EF4-FFF2-40B4-BE49-F238E27FC236}">
                <a16:creationId xmlns:a16="http://schemas.microsoft.com/office/drawing/2014/main" id="{1AC6BB5A-FB81-5151-BF6F-CB6542205B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58617" y="-46868"/>
            <a:ext cx="548640" cy="5486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526EE92-D3FA-B3A9-A281-ECFAF7131376}"/>
              </a:ext>
            </a:extLst>
          </p:cNvPr>
          <p:cNvSpPr/>
          <p:nvPr/>
        </p:nvSpPr>
        <p:spPr>
          <a:xfrm>
            <a:off x="171362" y="2440371"/>
            <a:ext cx="3071568" cy="1638952"/>
          </a:xfrm>
          <a:prstGeom prst="rect">
            <a:avLst/>
          </a:prstGeom>
          <a:noFill/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Graphic 19" descr="Badge 4 with solid fill">
            <a:extLst>
              <a:ext uri="{FF2B5EF4-FFF2-40B4-BE49-F238E27FC236}">
                <a16:creationId xmlns:a16="http://schemas.microsoft.com/office/drawing/2014/main" id="{4BCB6C72-A1E0-DD28-1312-97ECC22233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68574" y="2122570"/>
            <a:ext cx="548640" cy="548640"/>
          </a:xfrm>
          <a:prstGeom prst="rect">
            <a:avLst/>
          </a:prstGeom>
        </p:spPr>
      </p:pic>
      <p:pic>
        <p:nvPicPr>
          <p:cNvPr id="16" name="Graphic 15" descr="Badge 1 with solid fill">
            <a:extLst>
              <a:ext uri="{FF2B5EF4-FFF2-40B4-BE49-F238E27FC236}">
                <a16:creationId xmlns:a16="http://schemas.microsoft.com/office/drawing/2014/main" id="{B7291FCD-52CC-5CBB-A13F-887B1FEB2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893" y="4473257"/>
            <a:ext cx="365760" cy="365760"/>
          </a:xfrm>
          <a:prstGeom prst="rect">
            <a:avLst/>
          </a:prstGeom>
        </p:spPr>
      </p:pic>
      <p:pic>
        <p:nvPicPr>
          <p:cNvPr id="19" name="Graphic 18" descr="Badge with solid fill">
            <a:extLst>
              <a:ext uri="{FF2B5EF4-FFF2-40B4-BE49-F238E27FC236}">
                <a16:creationId xmlns:a16="http://schemas.microsoft.com/office/drawing/2014/main" id="{688348FA-B06C-53C8-4CBB-4A4947855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6306" y="4923389"/>
            <a:ext cx="365760" cy="365760"/>
          </a:xfrm>
          <a:prstGeom prst="rect">
            <a:avLst/>
          </a:prstGeom>
        </p:spPr>
      </p:pic>
      <p:pic>
        <p:nvPicPr>
          <p:cNvPr id="21" name="Graphic 20" descr="Badge 3 with solid fill">
            <a:extLst>
              <a:ext uri="{FF2B5EF4-FFF2-40B4-BE49-F238E27FC236}">
                <a16:creationId xmlns:a16="http://schemas.microsoft.com/office/drawing/2014/main" id="{D7037AE8-954B-C158-C075-E9D6690918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0488" y="5384819"/>
            <a:ext cx="365760" cy="365760"/>
          </a:xfrm>
          <a:prstGeom prst="rect">
            <a:avLst/>
          </a:prstGeom>
        </p:spPr>
      </p:pic>
      <p:pic>
        <p:nvPicPr>
          <p:cNvPr id="22" name="Graphic 21" descr="Badge 4 with solid fill">
            <a:extLst>
              <a:ext uri="{FF2B5EF4-FFF2-40B4-BE49-F238E27FC236}">
                <a16:creationId xmlns:a16="http://schemas.microsoft.com/office/drawing/2014/main" id="{04E1308D-EF7F-0709-45DA-5F10844BC7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1483" y="6152297"/>
            <a:ext cx="365760" cy="36576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A89459F-CF64-B369-8AB6-04E62E6CF9ED}"/>
              </a:ext>
            </a:extLst>
          </p:cNvPr>
          <p:cNvSpPr/>
          <p:nvPr/>
        </p:nvSpPr>
        <p:spPr>
          <a:xfrm>
            <a:off x="4150969" y="192505"/>
            <a:ext cx="7782914" cy="3994285"/>
          </a:xfrm>
          <a:prstGeom prst="rect">
            <a:avLst/>
          </a:prstGeom>
          <a:noFill/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283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2083D59-AE3A-86A3-351E-78D3984B2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A524D2-CBBC-2B3E-9676-A2899D787471}"/>
              </a:ext>
            </a:extLst>
          </p:cNvPr>
          <p:cNvSpPr/>
          <p:nvPr/>
        </p:nvSpPr>
        <p:spPr>
          <a:xfrm>
            <a:off x="63795" y="0"/>
            <a:ext cx="12089220" cy="4497572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l">
              <a:buFont typeface="+mj-lt"/>
              <a:buAutoNum type="arabicPeriod"/>
            </a:pP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34EE23-F378-3D91-01E3-0598F618DF2F}"/>
              </a:ext>
            </a:extLst>
          </p:cNvPr>
          <p:cNvSpPr txBox="1"/>
          <p:nvPr/>
        </p:nvSpPr>
        <p:spPr>
          <a:xfrm>
            <a:off x="617396" y="544697"/>
            <a:ext cx="11158161" cy="3739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YEARLY AVERAGE </a:t>
            </a:r>
            <a:r>
              <a:rPr lang="it-IT" sz="2400" dirty="0" err="1">
                <a:solidFill>
                  <a:srgbClr val="02DBDB"/>
                </a:solidFill>
              </a:rPr>
              <a:t>Tmax</a:t>
            </a:r>
            <a:r>
              <a:rPr lang="it-IT" sz="2400" dirty="0">
                <a:solidFill>
                  <a:srgbClr val="02DBDB"/>
                </a:solidFill>
              </a:rPr>
              <a:t>, </a:t>
            </a:r>
            <a:r>
              <a:rPr lang="it-IT" sz="2400" dirty="0" err="1">
                <a:solidFill>
                  <a:srgbClr val="02DBDB"/>
                </a:solidFill>
              </a:rPr>
              <a:t>Tmin</a:t>
            </a:r>
            <a:r>
              <a:rPr lang="it-IT" sz="2400" dirty="0">
                <a:solidFill>
                  <a:srgbClr val="02DBDB"/>
                </a:solidFill>
              </a:rPr>
              <a:t>, AND CUMULATED PRECIPITATION WITH THEIR PERCENTILE RESPECT TO THE CLIMATIC NORMAL (1984-2022) APPEAR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2DBDB"/>
                </a:solidFill>
              </a:rPr>
              <a:t>DOTS REPRESENT MONTHLY CLIMATIC AVERAGES 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2DBDB"/>
                </a:solidFill>
              </a:rPr>
              <a:t>HYSTOGRAMS REPRESENT MONTHLY ANNUAL AVERAGE </a:t>
            </a:r>
          </a:p>
          <a:p>
            <a:pPr marL="1257300" lvl="2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it-IT" sz="2400" dirty="0">
                <a:solidFill>
                  <a:srgbClr val="02DBDB"/>
                </a:solidFill>
              </a:rPr>
              <a:t>BRIGHTER IF POSITIVE ANOMALIES RESPECT TO CLIMATIC AVERAGE</a:t>
            </a:r>
          </a:p>
          <a:p>
            <a:pPr marL="1257300" lvl="2" indent="-34290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it-IT" sz="2400" dirty="0">
                <a:solidFill>
                  <a:srgbClr val="02DBDB"/>
                </a:solidFill>
              </a:rPr>
              <a:t>DARKER IF NEGATIVE ANOMALIES RESPECT TO CLIMATIC AVERAGE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arenR" startAt="5"/>
            </a:pPr>
            <a:endParaRPr lang="it-IT" sz="2400" dirty="0">
              <a:solidFill>
                <a:srgbClr val="02DBDB"/>
              </a:solidFill>
            </a:endParaRPr>
          </a:p>
          <a:p>
            <a:pPr marL="342900" indent="-342900" algn="l">
              <a:spcAft>
                <a:spcPts val="600"/>
              </a:spcAft>
              <a:buAutoNum type="arabicParenR" startAt="5"/>
            </a:pPr>
            <a:endParaRPr lang="it-IT" sz="2400" dirty="0">
              <a:solidFill>
                <a:srgbClr val="02DBDB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9E5FA9-FE67-9E46-4AC4-35E19585EA97}"/>
              </a:ext>
            </a:extLst>
          </p:cNvPr>
          <p:cNvSpPr/>
          <p:nvPr/>
        </p:nvSpPr>
        <p:spPr>
          <a:xfrm>
            <a:off x="308344" y="4359850"/>
            <a:ext cx="11695814" cy="2498150"/>
          </a:xfrm>
          <a:prstGeom prst="rect">
            <a:avLst/>
          </a:prstGeom>
          <a:noFill/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Graphic 6" descr="Badge 5 with solid fill">
            <a:extLst>
              <a:ext uri="{FF2B5EF4-FFF2-40B4-BE49-F238E27FC236}">
                <a16:creationId xmlns:a16="http://schemas.microsoft.com/office/drawing/2014/main" id="{74766C83-9A6B-B530-5605-140BF48FE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961" y="3948932"/>
            <a:ext cx="548640" cy="548640"/>
          </a:xfrm>
          <a:prstGeom prst="rect">
            <a:avLst/>
          </a:prstGeom>
        </p:spPr>
      </p:pic>
      <p:pic>
        <p:nvPicPr>
          <p:cNvPr id="8" name="Graphic 7" descr="Badge 5 with solid fill">
            <a:extLst>
              <a:ext uri="{FF2B5EF4-FFF2-40B4-BE49-F238E27FC236}">
                <a16:creationId xmlns:a16="http://schemas.microsoft.com/office/drawing/2014/main" id="{F8C1D995-F2BB-9246-1294-F9C6174A1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795" y="544697"/>
            <a:ext cx="548640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58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696AAB-F283-11B1-22FD-688434260FE5}"/>
              </a:ext>
            </a:extLst>
          </p:cNvPr>
          <p:cNvSpPr txBox="1"/>
          <p:nvPr/>
        </p:nvSpPr>
        <p:spPr>
          <a:xfrm>
            <a:off x="1116530" y="164687"/>
            <a:ext cx="105294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it-IT" sz="2400" dirty="0">
                <a:solidFill>
                  <a:srgbClr val="02DBDB"/>
                </a:solidFill>
              </a:rPr>
              <a:t>BY SELECTING SPECIFIC MONTHS IN THE CHARTS, ONLY THE CORRISPONDING WAVES AND MOON RINGS WILL APPEAR IN THE REPRESENTATION PANE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7C0229-3051-142C-1DB9-F53CC9D9C864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33" y="899434"/>
            <a:ext cx="8696422" cy="5760720"/>
            <a:chOff x="2849078" y="1594468"/>
            <a:chExt cx="7883872" cy="5222466"/>
          </a:xfrm>
        </p:grpSpPr>
        <p:pic>
          <p:nvPicPr>
            <p:cNvPr id="3" name="Picture 2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EA83A5F2-BB26-BE51-F32F-2D540640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60" t="465" r="737" b="14651"/>
            <a:stretch/>
          </p:blipFill>
          <p:spPr>
            <a:xfrm>
              <a:off x="2849078" y="1594468"/>
              <a:ext cx="7883872" cy="518560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98491CE-C1BA-7B61-6665-D3D853E11401}"/>
                </a:ext>
              </a:extLst>
            </p:cNvPr>
            <p:cNvSpPr/>
            <p:nvPr/>
          </p:nvSpPr>
          <p:spPr>
            <a:xfrm>
              <a:off x="3942287" y="6582732"/>
              <a:ext cx="244363" cy="234202"/>
            </a:xfrm>
            <a:prstGeom prst="ellipse">
              <a:avLst/>
            </a:prstGeom>
            <a:noFill/>
            <a:ln w="19050">
              <a:solidFill>
                <a:srgbClr val="02DB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BEF293-0971-7392-FFE4-0FA3FA13A058}"/>
                </a:ext>
              </a:extLst>
            </p:cNvPr>
            <p:cNvSpPr/>
            <p:nvPr/>
          </p:nvSpPr>
          <p:spPr>
            <a:xfrm>
              <a:off x="9117809" y="6574250"/>
              <a:ext cx="244363" cy="234202"/>
            </a:xfrm>
            <a:prstGeom prst="ellipse">
              <a:avLst/>
            </a:prstGeom>
            <a:noFill/>
            <a:ln w="19050">
              <a:solidFill>
                <a:srgbClr val="02DB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A497C84-9FBE-734E-B195-FCDE775EB05C}"/>
                </a:ext>
              </a:extLst>
            </p:cNvPr>
            <p:cNvSpPr/>
            <p:nvPr/>
          </p:nvSpPr>
          <p:spPr>
            <a:xfrm>
              <a:off x="6527401" y="6582732"/>
              <a:ext cx="244363" cy="234202"/>
            </a:xfrm>
            <a:prstGeom prst="ellipse">
              <a:avLst/>
            </a:prstGeom>
            <a:noFill/>
            <a:ln w="19050">
              <a:solidFill>
                <a:srgbClr val="02DB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8" name="Graphic 7" descr="Badge 6 with solid fill">
            <a:extLst>
              <a:ext uri="{FF2B5EF4-FFF2-40B4-BE49-F238E27FC236}">
                <a16:creationId xmlns:a16="http://schemas.microsoft.com/office/drawing/2014/main" id="{3FEC4ABF-4584-4FDD-C922-0E10D3631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450" y="221756"/>
            <a:ext cx="640080" cy="640080"/>
          </a:xfrm>
          <a:prstGeom prst="rect">
            <a:avLst/>
          </a:prstGeom>
        </p:spPr>
      </p:pic>
      <p:pic>
        <p:nvPicPr>
          <p:cNvPr id="10" name="Graphic 9" descr="Badge 6 with solid fill">
            <a:extLst>
              <a:ext uri="{FF2B5EF4-FFF2-40B4-BE49-F238E27FC236}">
                <a16:creationId xmlns:a16="http://schemas.microsoft.com/office/drawing/2014/main" id="{AB38332F-000A-5781-D7E9-40730A93C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94942" y="6144673"/>
            <a:ext cx="640080" cy="6400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0635F5-76F4-DAD0-96AD-23463E5244C4}"/>
              </a:ext>
            </a:extLst>
          </p:cNvPr>
          <p:cNvSpPr/>
          <p:nvPr/>
        </p:nvSpPr>
        <p:spPr>
          <a:xfrm>
            <a:off x="1992429" y="6236113"/>
            <a:ext cx="8518358" cy="457200"/>
          </a:xfrm>
          <a:prstGeom prst="rect">
            <a:avLst/>
          </a:prstGeom>
          <a:noFill/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9695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white keyboard with black keys&#10;&#10;Description automatically generated">
            <a:extLst>
              <a:ext uri="{FF2B5EF4-FFF2-40B4-BE49-F238E27FC236}">
                <a16:creationId xmlns:a16="http://schemas.microsoft.com/office/drawing/2014/main" id="{D14966AA-E27A-A1AF-1C1B-29A3700BA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46" b="28137"/>
          <a:stretch/>
        </p:blipFill>
        <p:spPr>
          <a:xfrm>
            <a:off x="209811" y="3797140"/>
            <a:ext cx="6858000" cy="29432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946E50-C271-A9BA-7333-F91FABD201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9" r="1842"/>
          <a:stretch/>
        </p:blipFill>
        <p:spPr>
          <a:xfrm>
            <a:off x="0" y="20122"/>
            <a:ext cx="7141945" cy="37922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0625D3D-E912-F69A-E881-86C8029A5690}"/>
              </a:ext>
            </a:extLst>
          </p:cNvPr>
          <p:cNvSpPr/>
          <p:nvPr/>
        </p:nvSpPr>
        <p:spPr>
          <a:xfrm>
            <a:off x="640614" y="4155022"/>
            <a:ext cx="5735019" cy="576735"/>
          </a:xfrm>
          <a:prstGeom prst="rect">
            <a:avLst/>
          </a:prstGeom>
          <a:solidFill>
            <a:srgbClr val="02DBDB">
              <a:alpha val="10000"/>
            </a:srgbClr>
          </a:solidFill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D5E263-2478-E928-F58B-61915D15EDC2}"/>
              </a:ext>
            </a:extLst>
          </p:cNvPr>
          <p:cNvSpPr/>
          <p:nvPr/>
        </p:nvSpPr>
        <p:spPr>
          <a:xfrm>
            <a:off x="1451856" y="5165931"/>
            <a:ext cx="523751" cy="525999"/>
          </a:xfrm>
          <a:prstGeom prst="rect">
            <a:avLst/>
          </a:prstGeom>
          <a:solidFill>
            <a:srgbClr val="02DBDB">
              <a:alpha val="10000"/>
            </a:srgbClr>
          </a:solidFill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55F1AE-5AE6-15BC-DC37-1AD3A89EBF16}"/>
              </a:ext>
            </a:extLst>
          </p:cNvPr>
          <p:cNvSpPr/>
          <p:nvPr/>
        </p:nvSpPr>
        <p:spPr>
          <a:xfrm>
            <a:off x="4135812" y="5630307"/>
            <a:ext cx="523751" cy="525999"/>
          </a:xfrm>
          <a:prstGeom prst="rect">
            <a:avLst/>
          </a:prstGeom>
          <a:solidFill>
            <a:srgbClr val="02DBDB">
              <a:alpha val="10000"/>
            </a:srgbClr>
          </a:solidFill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Graphic 12" descr="Cursor with solid fill">
            <a:extLst>
              <a:ext uri="{FF2B5EF4-FFF2-40B4-BE49-F238E27FC236}">
                <a16:creationId xmlns:a16="http://schemas.microsoft.com/office/drawing/2014/main" id="{CB0E99B1-EB2C-D368-3DE2-67012BC24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677941">
            <a:off x="1144491" y="2100750"/>
            <a:ext cx="914400" cy="914400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A6C6E39D-866B-E9D3-5CAD-E6AFBD30D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093586"/>
              </p:ext>
            </p:extLst>
          </p:nvPr>
        </p:nvGraphicFramePr>
        <p:xfrm>
          <a:off x="7760149" y="298226"/>
          <a:ext cx="4290473" cy="417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7736">
                  <a:extLst>
                    <a:ext uri="{9D8B030D-6E8A-4147-A177-3AD203B41FA5}">
                      <a16:colId xmlns:a16="http://schemas.microsoft.com/office/drawing/2014/main" val="1106419236"/>
                    </a:ext>
                  </a:extLst>
                </a:gridCol>
                <a:gridCol w="2492737">
                  <a:extLst>
                    <a:ext uri="{9D8B030D-6E8A-4147-A177-3AD203B41FA5}">
                      <a16:colId xmlns:a16="http://schemas.microsoft.com/office/drawing/2014/main" val="2479591061"/>
                    </a:ext>
                  </a:extLst>
                </a:gridCol>
              </a:tblGrid>
              <a:tr h="2602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>
                          <a:solidFill>
                            <a:srgbClr val="02DBDB"/>
                          </a:solidFill>
                        </a:rPr>
                        <a:t>SHORT-CUTS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400" dirty="0">
                          <a:solidFill>
                            <a:srgbClr val="02DBDB"/>
                          </a:solidFill>
                        </a:rPr>
                        <a:t>EFFECT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776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1" dirty="0">
                          <a:solidFill>
                            <a:srgbClr val="02DBDB"/>
                          </a:solidFill>
                          <a:latin typeface="+mn-lt"/>
                        </a:rPr>
                        <a:t>S + </a:t>
                      </a:r>
                      <a:r>
                        <a:rPr lang="it-IT" sz="2000" b="1" dirty="0">
                          <a:solidFill>
                            <a:srgbClr val="02DBDB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↑or↓</a:t>
                      </a:r>
                      <a:endParaRPr lang="it-IT" sz="2000" b="1" dirty="0">
                        <a:solidFill>
                          <a:srgbClr val="02DBDB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000" b="1" dirty="0">
                          <a:solidFill>
                            <a:srgbClr val="02DBDB"/>
                          </a:solidFill>
                        </a:rPr>
                        <a:t>ANNUAL TEMPERATURE INCREASE/DECREASE</a:t>
                      </a:r>
                    </a:p>
                  </a:txBody>
                  <a:tcPr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29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1" dirty="0">
                          <a:solidFill>
                            <a:srgbClr val="02DBDB"/>
                          </a:solidFill>
                          <a:latin typeface="+mn-lt"/>
                        </a:rPr>
                        <a:t>M + </a:t>
                      </a:r>
                      <a:r>
                        <a:rPr lang="it-IT" sz="2000" b="1" dirty="0">
                          <a:solidFill>
                            <a:srgbClr val="02DBDB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↑or↓</a:t>
                      </a:r>
                      <a:endParaRPr lang="it-IT" sz="2000" b="1" dirty="0">
                        <a:solidFill>
                          <a:srgbClr val="02DBDB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1" dirty="0">
                          <a:solidFill>
                            <a:srgbClr val="02DBDB"/>
                          </a:solidFill>
                        </a:rPr>
                        <a:t>ANNUAL PRECIPITATION INCREASE/DECREASE</a:t>
                      </a:r>
                    </a:p>
                  </a:txBody>
                  <a:tcPr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384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000" b="1" dirty="0">
                          <a:solidFill>
                            <a:srgbClr val="02DBDB"/>
                          </a:solidFill>
                        </a:rPr>
                        <a:t>1 to 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000" b="1" dirty="0">
                          <a:solidFill>
                            <a:srgbClr val="02DBDB"/>
                          </a:solidFill>
                        </a:rPr>
                        <a:t>MONTHLY STAR SELECTION FOR DATA VISUALIZATION AND SOUND ACTIVATION</a:t>
                      </a:r>
                    </a:p>
                  </a:txBody>
                  <a:tcPr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337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2000" b="1" dirty="0">
                          <a:solidFill>
                            <a:srgbClr val="02DBDB"/>
                          </a:solidFill>
                          <a:sym typeface="Wingdings" panose="05000000000000000000" pitchFamily="2" charset="2"/>
                        </a:rPr>
                        <a:t>   </a:t>
                      </a:r>
                      <a:endParaRPr lang="it-IT" sz="2000" b="1" dirty="0">
                        <a:solidFill>
                          <a:srgbClr val="02DBDB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2000" b="1" dirty="0">
                          <a:solidFill>
                            <a:srgbClr val="02DBDB"/>
                          </a:solidFill>
                        </a:rPr>
                        <a:t>YEAR CHANGE</a:t>
                      </a:r>
                    </a:p>
                  </a:txBody>
                  <a:tcPr>
                    <a:lnL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2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1555931"/>
                  </a:ext>
                </a:extLst>
              </a:tr>
            </a:tbl>
          </a:graphicData>
        </a:graphic>
      </p:graphicFrame>
      <p:sp>
        <p:nvSpPr>
          <p:cNvPr id="37" name="Rectangle 36">
            <a:extLst>
              <a:ext uri="{FF2B5EF4-FFF2-40B4-BE49-F238E27FC236}">
                <a16:creationId xmlns:a16="http://schemas.microsoft.com/office/drawing/2014/main" id="{99631991-7319-E849-025F-6456243AEDCB}"/>
              </a:ext>
            </a:extLst>
          </p:cNvPr>
          <p:cNvSpPr/>
          <p:nvPr/>
        </p:nvSpPr>
        <p:spPr>
          <a:xfrm>
            <a:off x="5521394" y="6118757"/>
            <a:ext cx="1491802" cy="525999"/>
          </a:xfrm>
          <a:prstGeom prst="rect">
            <a:avLst/>
          </a:prstGeom>
          <a:solidFill>
            <a:srgbClr val="02DBDB">
              <a:alpha val="10000"/>
            </a:srgbClr>
          </a:solidFill>
          <a:ln w="28575" cap="flat">
            <a:solidFill>
              <a:srgbClr val="02DBDB"/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3E67E79-7EBD-2C74-487C-6DD1F8DAB1D1}"/>
              </a:ext>
            </a:extLst>
          </p:cNvPr>
          <p:cNvSpPr txBox="1">
            <a:spLocks/>
          </p:cNvSpPr>
          <p:nvPr/>
        </p:nvSpPr>
        <p:spPr>
          <a:xfrm>
            <a:off x="1186018" y="5032766"/>
            <a:ext cx="365760" cy="36576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2DD8DCF-48F4-68BC-A3F2-53EA870B4C3E}"/>
              </a:ext>
            </a:extLst>
          </p:cNvPr>
          <p:cNvSpPr txBox="1">
            <a:spLocks/>
          </p:cNvSpPr>
          <p:nvPr/>
        </p:nvSpPr>
        <p:spPr>
          <a:xfrm>
            <a:off x="7357323" y="1099236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43" name="Graphic 42" descr="Cursor with solid fill">
            <a:extLst>
              <a:ext uri="{FF2B5EF4-FFF2-40B4-BE49-F238E27FC236}">
                <a16:creationId xmlns:a16="http://schemas.microsoft.com/office/drawing/2014/main" id="{DD7F1D09-8A43-97D7-934A-99E0A1CA9B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430583">
            <a:off x="7852657" y="4811553"/>
            <a:ext cx="914400" cy="9144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C6B2415-D444-C0EE-1C91-C78B95EDC4EE}"/>
              </a:ext>
            </a:extLst>
          </p:cNvPr>
          <p:cNvSpPr txBox="1"/>
          <p:nvPr/>
        </p:nvSpPr>
        <p:spPr>
          <a:xfrm>
            <a:off x="8610763" y="4863633"/>
            <a:ext cx="33714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b="1" dirty="0">
                <a:solidFill>
                  <a:srgbClr val="02DBDB"/>
                </a:solidFill>
              </a:rPr>
              <a:t>HOVERING IT THROUGH THE WAVES,  A LABEL  APPEARS SHOWING THE PERCENTILE VALUE OF THE WAVE CROSSED AT THAT MOMENT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5BB473-7A54-2B13-77E7-BFD767ED8003}"/>
              </a:ext>
            </a:extLst>
          </p:cNvPr>
          <p:cNvSpPr txBox="1">
            <a:spLocks/>
          </p:cNvSpPr>
          <p:nvPr/>
        </p:nvSpPr>
        <p:spPr>
          <a:xfrm>
            <a:off x="8291140" y="5691930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A9043FD-7D70-4F5C-F9A9-5DED091D504E}"/>
              </a:ext>
            </a:extLst>
          </p:cNvPr>
          <p:cNvSpPr txBox="1">
            <a:spLocks/>
          </p:cNvSpPr>
          <p:nvPr/>
        </p:nvSpPr>
        <p:spPr>
          <a:xfrm>
            <a:off x="7357323" y="4169069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4F05AA-C03B-ACB6-F44E-F706ABEB1D00}"/>
              </a:ext>
            </a:extLst>
          </p:cNvPr>
          <p:cNvSpPr txBox="1">
            <a:spLocks/>
          </p:cNvSpPr>
          <p:nvPr/>
        </p:nvSpPr>
        <p:spPr>
          <a:xfrm>
            <a:off x="7344144" y="3282215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B72BE9-F642-0323-5464-19C21E22C10C}"/>
              </a:ext>
            </a:extLst>
          </p:cNvPr>
          <p:cNvSpPr txBox="1">
            <a:spLocks/>
          </p:cNvSpPr>
          <p:nvPr/>
        </p:nvSpPr>
        <p:spPr>
          <a:xfrm>
            <a:off x="7374114" y="2102161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37629C8-DD61-9094-CC46-A62ECA1673BC}"/>
              </a:ext>
            </a:extLst>
          </p:cNvPr>
          <p:cNvSpPr txBox="1">
            <a:spLocks/>
          </p:cNvSpPr>
          <p:nvPr/>
        </p:nvSpPr>
        <p:spPr>
          <a:xfrm>
            <a:off x="5374609" y="5960820"/>
            <a:ext cx="365760" cy="36576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89C56C7-167E-2400-D09E-AA238E42C33D}"/>
              </a:ext>
            </a:extLst>
          </p:cNvPr>
          <p:cNvSpPr txBox="1">
            <a:spLocks/>
          </p:cNvSpPr>
          <p:nvPr/>
        </p:nvSpPr>
        <p:spPr>
          <a:xfrm>
            <a:off x="3931277" y="5554770"/>
            <a:ext cx="365760" cy="36576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BF5F17-5BC8-0570-7AB1-668FD03DFF1D}"/>
              </a:ext>
            </a:extLst>
          </p:cNvPr>
          <p:cNvSpPr txBox="1">
            <a:spLocks/>
          </p:cNvSpPr>
          <p:nvPr/>
        </p:nvSpPr>
        <p:spPr>
          <a:xfrm>
            <a:off x="437577" y="4000838"/>
            <a:ext cx="365760" cy="36576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" name="TextBox 48">
            <a:extLst>
              <a:ext uri="{FF2B5EF4-FFF2-40B4-BE49-F238E27FC236}">
                <a16:creationId xmlns:a16="http://schemas.microsoft.com/office/drawing/2014/main" id="{BE46E14B-7185-39CA-0F7A-B1F9173ADEF5}"/>
              </a:ext>
            </a:extLst>
          </p:cNvPr>
          <p:cNvSpPr txBox="1">
            <a:spLocks/>
          </p:cNvSpPr>
          <p:nvPr/>
        </p:nvSpPr>
        <p:spPr>
          <a:xfrm>
            <a:off x="300417" y="298226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" name="TextBox 49">
            <a:extLst>
              <a:ext uri="{FF2B5EF4-FFF2-40B4-BE49-F238E27FC236}">
                <a16:creationId xmlns:a16="http://schemas.microsoft.com/office/drawing/2014/main" id="{CF1E44A7-79A4-5B2C-51F3-039F1BC918B4}"/>
              </a:ext>
            </a:extLst>
          </p:cNvPr>
          <p:cNvSpPr txBox="1">
            <a:spLocks/>
          </p:cNvSpPr>
          <p:nvPr/>
        </p:nvSpPr>
        <p:spPr>
          <a:xfrm>
            <a:off x="5539831" y="435386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" name="TextBox 41">
            <a:extLst>
              <a:ext uri="{FF2B5EF4-FFF2-40B4-BE49-F238E27FC236}">
                <a16:creationId xmlns:a16="http://schemas.microsoft.com/office/drawing/2014/main" id="{6827CEBA-9BF4-4E6D-BA36-386FB585E4B7}"/>
              </a:ext>
            </a:extLst>
          </p:cNvPr>
          <p:cNvSpPr txBox="1">
            <a:spLocks/>
          </p:cNvSpPr>
          <p:nvPr/>
        </p:nvSpPr>
        <p:spPr>
          <a:xfrm>
            <a:off x="2517845" y="2836967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7">
            <a:extLst>
              <a:ext uri="{FF2B5EF4-FFF2-40B4-BE49-F238E27FC236}">
                <a16:creationId xmlns:a16="http://schemas.microsoft.com/office/drawing/2014/main" id="{4DA30D2B-5C00-C3C5-39CD-09E28091DAF1}"/>
              </a:ext>
            </a:extLst>
          </p:cNvPr>
          <p:cNvSpPr txBox="1">
            <a:spLocks/>
          </p:cNvSpPr>
          <p:nvPr/>
        </p:nvSpPr>
        <p:spPr>
          <a:xfrm>
            <a:off x="5992975" y="3437876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6" name="TextBox 46">
            <a:extLst>
              <a:ext uri="{FF2B5EF4-FFF2-40B4-BE49-F238E27FC236}">
                <a16:creationId xmlns:a16="http://schemas.microsoft.com/office/drawing/2014/main" id="{1BDA2A15-8E8D-BC8D-9B71-8E021433BDEF}"/>
              </a:ext>
            </a:extLst>
          </p:cNvPr>
          <p:cNvSpPr txBox="1">
            <a:spLocks/>
          </p:cNvSpPr>
          <p:nvPr/>
        </p:nvSpPr>
        <p:spPr>
          <a:xfrm>
            <a:off x="1701287" y="2047683"/>
            <a:ext cx="274320" cy="274320"/>
          </a:xfrm>
          <a:prstGeom prst="ellipse">
            <a:avLst/>
          </a:prstGeom>
          <a:solidFill>
            <a:srgbClr val="02DBDB"/>
          </a:solidFill>
          <a:ln w="25400">
            <a:solidFill>
              <a:srgbClr val="02DBDB"/>
            </a:solidFill>
          </a:ln>
        </p:spPr>
        <p:txBody>
          <a:bodyPr wrap="square" anchor="ctr" anchorCtr="1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66280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8274FA38-2BCF-D418-C6FA-A74B88995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1956" y="-7260477"/>
            <a:ext cx="12192000" cy="6277069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BEB4341-01EA-74E7-3902-34254EF6B1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12" t="-1921" r="1230" b="92101"/>
          <a:stretch/>
        </p:blipFill>
        <p:spPr>
          <a:xfrm>
            <a:off x="8090296" y="-7260477"/>
            <a:ext cx="3262312" cy="619617"/>
          </a:xfrm>
          <a:prstGeom prst="rect">
            <a:avLst/>
          </a:prstGeom>
        </p:spPr>
      </p:pic>
      <p:pic>
        <p:nvPicPr>
          <p:cNvPr id="7" name="Picture 6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175DCE6A-6B7D-B37D-7DED-0BE43D9A3B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8" t="62195" r="20078" b="21849"/>
          <a:stretch/>
        </p:blipFill>
        <p:spPr>
          <a:xfrm>
            <a:off x="4722018" y="-2807494"/>
            <a:ext cx="6736557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6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377</Words>
  <Application>Microsoft Office PowerPoint</Application>
  <PresentationFormat>Widescreen</PresentationFormat>
  <Paragraphs>107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Calone, Roberta (CREA-AA)</dc:creator>
  <cp:lastModifiedBy>Poggi, Giovanni Maria (CREA-AA)</cp:lastModifiedBy>
  <cp:revision>26</cp:revision>
  <dcterms:created xsi:type="dcterms:W3CDTF">2024-10-21T15:05:46Z</dcterms:created>
  <dcterms:modified xsi:type="dcterms:W3CDTF">2024-10-28T08:34:45Z</dcterms:modified>
</cp:coreProperties>
</file>

<file path=docProps/thumbnail.jpeg>
</file>